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94" r:id="rId2"/>
  </p:sldMasterIdLst>
  <p:notesMasterIdLst>
    <p:notesMasterId r:id="rId11"/>
  </p:notesMasterIdLst>
  <p:sldIdLst>
    <p:sldId id="261" r:id="rId3"/>
    <p:sldId id="262" r:id="rId4"/>
    <p:sldId id="267" r:id="rId5"/>
    <p:sldId id="268" r:id="rId6"/>
    <p:sldId id="263" r:id="rId7"/>
    <p:sldId id="270" r:id="rId8"/>
    <p:sldId id="269" r:id="rId9"/>
    <p:sldId id="265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4217" autoAdjust="0"/>
  </p:normalViewPr>
  <p:slideViewPr>
    <p:cSldViewPr snapToGrid="0">
      <p:cViewPr varScale="1">
        <p:scale>
          <a:sx n="47" d="100"/>
          <a:sy n="47" d="100"/>
        </p:scale>
        <p:origin x="836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tableStyles" Target="tableStyle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21E2A6-9CD0-4751-9EFE-CB68DFA6EDE0}" type="datetimeFigureOut">
              <a:rPr lang="en-AE" smtClean="0"/>
              <a:t>04/05/2025</a:t>
            </a:fld>
            <a:endParaRPr lang="en-A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FE3EDE-93D2-45DD-AE77-62C15E2FA9E9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2826038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FE3EDE-93D2-45DD-AE77-62C15E2FA9E9}" type="slidenum">
              <a:rPr lang="en-AE" smtClean="0"/>
              <a:t>1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1682890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5E8879-56BE-7BE2-7110-392B6A7408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29D8548-D635-5701-7D39-CE245C2D45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F39B9DB-0017-0E02-689E-3F9A8E6B65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Univers" panose="020B0503020202020204" pitchFamily="34" charset="0"/>
              </a:rPr>
              <a:t>Incomplete burning of organic matter (e.g., fossil fuels, tobacco smoke, charred foods)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Univers" panose="020B0503020202020204" pitchFamily="34" charset="0"/>
              </a:rPr>
              <a:t>Ubiquitous exposure- soil, water, air, food, occupational hazard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Univers" panose="020B0503020202020204" pitchFamily="34" charset="0"/>
              </a:rPr>
              <a:t>Severe health impacts- linked to immune dysregulation, metabolic diseases, and cancer risk 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753370-0FCC-FB08-669E-06F55457CC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C24AC5-B768-42CC-AABC-26F511C41C0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0723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00572F-8ACF-1CA1-57EE-90A09F6EBE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AD61603-D7F7-F973-9673-86C8705300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7EF1557-31B4-6B3E-26FF-D1F519419F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Univers" panose="020B0503020202020204" pitchFamily="34" charset="0"/>
              </a:rPr>
              <a:t>Compositional and functional dysbiosis of the gut microbiome- imbalance in microbial composition, lipid metabolism and disruption of metabolic pathways related to detoxification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8A7D53-7F81-54F8-E69C-69DC8A286E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C24AC5-B768-42CC-AABC-26F511C41C0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01145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D43025-2EEC-2817-A0BC-391EC911DE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D7036A2-7160-1963-A65F-C889E204CD3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DCB8018-7E74-272B-B959-32ED222A7C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Guiding Questions: basic and applied side (How can we …)</a:t>
            </a:r>
            <a:endParaRPr lang="en-AE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61CC4C-A608-7C1A-D96A-5DC237E915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C24AC5-B768-42CC-AABC-26F511C41C0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9519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925ADA-DB87-3926-55A9-B757163D3F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9D1A197-F869-79E6-0C22-C1B19CD9A75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BC72BA5-6212-9434-330A-656BB4E6E5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About Data source, what code does</a:t>
            </a:r>
            <a:endParaRPr lang="en-AE" dirty="0"/>
          </a:p>
          <a:p>
            <a:r>
              <a:rPr lang="en-US" dirty="0"/>
              <a:t>Relative abundance</a:t>
            </a:r>
          </a:p>
          <a:p>
            <a:r>
              <a:rPr lang="en-US" dirty="0"/>
              <a:t>Alpha diversity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AF8D41-7E49-5A23-95E3-50359D590D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C24AC5-B768-42CC-AABC-26F511C41C0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7656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D8FD7C-A7E8-D2F0-08C5-AB8EA7DC8D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0ECEE90-46D0-B2B4-C9E7-3B1C145066C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A7A4FB1-DE60-ADE0-EA86-6F88566D18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Beta diversity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Significance of results: Significant interaction effect between treatment and sex in large intestine and small intestine.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Top differentially abundant taxa: </a:t>
            </a:r>
            <a:r>
              <a:rPr lang="en-US" dirty="0" err="1"/>
              <a:t>Coriobacteriia</a:t>
            </a:r>
            <a:r>
              <a:rPr lang="en-US" dirty="0"/>
              <a:t> is the only significantly differentially abundant taxa in the large intestine.</a:t>
            </a:r>
            <a:endParaRPr lang="en-A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2FC0FB-EA59-B085-27D9-9B892BA0919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C24AC5-B768-42CC-AABC-26F511C41C0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740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FC50C1-FA9E-4AD6-5381-DD42150EC9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1634AA9-9979-C3AB-3AE7-1AFC7CD2A9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7D40188-44F6-0AE1-BCF2-4EB9C4D3C4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Top differentially abundant taxa: </a:t>
            </a:r>
            <a:r>
              <a:rPr lang="en-US" dirty="0" err="1"/>
              <a:t>Coriobacteriia</a:t>
            </a:r>
            <a:r>
              <a:rPr lang="en-US" dirty="0"/>
              <a:t> is the only significantly differentially abundant taxa in the large intestine.</a:t>
            </a:r>
            <a:endParaRPr lang="en-AE" dirty="0"/>
          </a:p>
          <a:p>
            <a:r>
              <a:rPr lang="en-US" dirty="0"/>
              <a:t>Confusion Matrix </a:t>
            </a:r>
          </a:p>
          <a:p>
            <a:r>
              <a:rPr lang="en-US" dirty="0"/>
              <a:t>Important features contributing to the prediction model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64A165-5849-8A37-E284-120CF1A11DF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C24AC5-B768-42CC-AABC-26F511C41C0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7497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93930C-E13C-76DD-12EF-4CB4019BB3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2073654-301F-EA6A-C979-83DFE4F5874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8294C68-6A80-3390-34F6-3B31EB69D5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Conclusion, future applications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Start with </a:t>
            </a:r>
            <a:r>
              <a:rPr lang="en-US"/>
              <a:t>phyloseq</a:t>
            </a:r>
            <a:endParaRPr lang="en-A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9A32F8-6CA2-FF16-6129-D2F0F007E1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C24AC5-B768-42CC-AABC-26F511C41C0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9563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D16E95-5304-2556-794E-B186BF4356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1F6E306-F200-9C86-C15B-92BFE52EA5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F53EEE-8D2F-13F3-0F12-3FA4648891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8771B-1B56-46CB-9081-22DD9E758EBE}" type="datetimeFigureOut">
              <a:rPr lang="en-AE" smtClean="0"/>
              <a:t>04/05/2025</a:t>
            </a:fld>
            <a:endParaRPr lang="en-A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CFA227-CB7C-271D-CAFC-BCFCA96535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166A91-CA01-569B-7339-C362B1EAB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1D610A-F5CC-474F-859E-DAD62C85C08E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28668793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2666E7-0AC4-1431-F1C0-9224A9A9F4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CDA0F8C-9661-3C0F-AACC-CA377FF7A4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714065-5A7E-942A-ADFD-19E636F0B8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8771B-1B56-46CB-9081-22DD9E758EBE}" type="datetimeFigureOut">
              <a:rPr lang="en-AE" smtClean="0"/>
              <a:t>04/05/2025</a:t>
            </a:fld>
            <a:endParaRPr lang="en-A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ECF957-FCDF-300C-3F2D-317FD01F00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B3E20-B5A4-1AAE-516F-EAFA107295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1D610A-F5CC-474F-859E-DAD62C85C08E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41084443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CC47944-7E40-7297-F0D9-3EE27CFA5B4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64F4E98-5158-8723-84BE-AE338F54BC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103D90-0102-8C11-C677-563F706BF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8771B-1B56-46CB-9081-22DD9E758EBE}" type="datetimeFigureOut">
              <a:rPr lang="en-AE" smtClean="0"/>
              <a:t>04/05/2025</a:t>
            </a:fld>
            <a:endParaRPr lang="en-A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04C767-20DD-5ABF-2887-01C53D4A17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C0A8AB-CA6C-9D2A-5E98-D02C7BE12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1D610A-F5CC-474F-859E-DAD62C85C08E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29012814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CA10E9-27F3-3EA1-E6A1-0E147FB56C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94FACB-69A7-90D9-C59E-B357EDD0AE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DAE76D-2F21-2E16-7CC9-2872AE0DA7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C19CA-C8C6-4A8F-999E-EFAC958FF1D4}" type="datetime1">
              <a:rPr lang="en-US" smtClean="0"/>
              <a:t>5/4/2025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ED2476-555C-B91E-300C-9A8FB3F3D4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CFE368-14B2-BB66-EF3D-70FF7E791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19021" y="6538912"/>
            <a:ext cx="372979" cy="365125"/>
          </a:xfrm>
        </p:spPr>
        <p:txBody>
          <a:bodyPr/>
          <a:lstStyle/>
          <a:p>
            <a:fld id="{6BA6D237-F54A-4ED6-BB6F-3612903B070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06169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60937F-4A21-A7B9-A32A-F727E1D1F6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20FC9B-0A24-6AD1-8D57-289B73497B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8B36DC-A356-DFE5-D5D8-F95EAC0963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8771B-1B56-46CB-9081-22DD9E758EBE}" type="datetimeFigureOut">
              <a:rPr lang="en-AE" smtClean="0"/>
              <a:t>04/05/2025</a:t>
            </a:fld>
            <a:endParaRPr lang="en-A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FFEC22-E7EB-2A6D-6B5D-D29DE4CE74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938AE0-E275-224B-E105-CF4E483A72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1D610A-F5CC-474F-859E-DAD62C85C08E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20271212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4722D-1A0E-9AD0-8218-DEF316DC9D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434195-FB8B-B49C-EA56-74C5280FB6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082022-DDFF-4CF8-C069-83FCA03610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8771B-1B56-46CB-9081-22DD9E758EBE}" type="datetimeFigureOut">
              <a:rPr lang="en-AE" smtClean="0"/>
              <a:t>04/05/2025</a:t>
            </a:fld>
            <a:endParaRPr lang="en-A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7353E0-FCAC-F2FA-5479-D293D65569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937760-86E5-2A67-6CF6-7CF833ADDA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1D610A-F5CC-474F-859E-DAD62C85C08E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35901846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50A02F-399C-A0D7-1EDF-C81DE4C1D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EF914B-CABD-3E6E-E06B-21048C2A72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DA1DE0-9A22-043D-6777-2A1C2EF259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8D31FF-3E3D-137B-D719-9EB9C4611C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8771B-1B56-46CB-9081-22DD9E758EBE}" type="datetimeFigureOut">
              <a:rPr lang="en-AE" smtClean="0"/>
              <a:t>04/05/2025</a:t>
            </a:fld>
            <a:endParaRPr lang="en-A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B64A85-30C2-2500-ADA0-B1A4BD90BD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BE88E3-879B-2E2F-F681-23D8053E2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1D610A-F5CC-474F-859E-DAD62C85C08E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13570858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91582F-989D-C97C-8CE6-C988B56693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64EB0B-B324-6E3B-54DA-4DC68C8DB9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07103E-C09D-D7CC-B814-759896F258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B6039D0-4B7F-0860-06A3-41CD1C4269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AA1A568-E563-0709-9C9E-2C9B42454FF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94E60A-8FAF-D96F-ED7B-DF68F794B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8771B-1B56-46CB-9081-22DD9E758EBE}" type="datetimeFigureOut">
              <a:rPr lang="en-AE" smtClean="0"/>
              <a:t>04/05/2025</a:t>
            </a:fld>
            <a:endParaRPr lang="en-A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A1C51D3-22EA-1943-D858-C1644C758F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24F34B-924A-06D4-0EEC-FC319EAE6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1D610A-F5CC-474F-859E-DAD62C85C08E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36505733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59BC4C-9CF5-4E61-FFE6-824C687D1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067B503-DCB9-C784-C8D9-B34C7BE454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8771B-1B56-46CB-9081-22DD9E758EBE}" type="datetimeFigureOut">
              <a:rPr lang="en-AE" smtClean="0"/>
              <a:t>04/05/2025</a:t>
            </a:fld>
            <a:endParaRPr lang="en-A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1BE4F2-DDEB-9B3B-4EB5-31F834B62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22362F-74A6-42AE-831E-28B180C75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1D610A-F5CC-474F-859E-DAD62C85C08E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34185066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DE78193-F7C8-768F-D7D6-EFC9747865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8771B-1B56-46CB-9081-22DD9E758EBE}" type="datetimeFigureOut">
              <a:rPr lang="en-AE" smtClean="0"/>
              <a:t>04/05/2025</a:t>
            </a:fld>
            <a:endParaRPr lang="en-A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8CCAF3E-E571-110D-01F3-808DBD7B49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853329-2E3F-88C8-10AB-4831DE1F64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1D610A-F5CC-474F-859E-DAD62C85C08E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8540307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24EF29-8E5D-47FB-4B77-4B4BC771AF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60A69D-8A4D-4948-A20F-F007238D3C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07F593-0028-AC16-DDCF-8961617523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785FF1-4B84-7F63-B4A1-8FE6F91704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8771B-1B56-46CB-9081-22DD9E758EBE}" type="datetimeFigureOut">
              <a:rPr lang="en-AE" smtClean="0"/>
              <a:t>04/05/2025</a:t>
            </a:fld>
            <a:endParaRPr lang="en-A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A35E55-F22D-4F89-BFB9-E512438C4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7552FA-E569-689C-2E3B-8A66C5D67C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1D610A-F5CC-474F-859E-DAD62C85C08E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18175964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57348B-E2B4-681A-6A08-25AC3639C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0591E18-4CD9-A69B-7F2A-F37D2C3DA49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121A23-6151-AF86-C86B-A58DA6E282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55D0D1-0AA7-1105-A0CE-E3F2038BE1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8771B-1B56-46CB-9081-22DD9E758EBE}" type="datetimeFigureOut">
              <a:rPr lang="en-AE" smtClean="0"/>
              <a:t>04/05/2025</a:t>
            </a:fld>
            <a:endParaRPr lang="en-A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5E745A-3693-FE37-7E15-1E9B21ECDC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C496EB-048C-B118-3344-7FA630F83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1D610A-F5CC-474F-859E-DAD62C85C08E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27581058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29A69B0-44DE-7B57-4682-CFD51D5C06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DD4A98-5DDD-BCFB-2501-08080D5EDF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E97674-D54B-B501-6702-9FADA2FCDC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3B8771B-1B56-46CB-9081-22DD9E758EBE}" type="datetimeFigureOut">
              <a:rPr lang="en-AE" smtClean="0"/>
              <a:t>04/05/2025</a:t>
            </a:fld>
            <a:endParaRPr lang="en-A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513C0C-65FC-93AE-EB3D-ADBBD86D48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A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E60515-82B6-7E44-FD79-B0200D8558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41D610A-F5CC-474F-859E-DAD62C85C08E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34892015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52A60BD-EB41-9098-69FC-2AE8F7E81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717FE1-9D6C-8390-AEFF-8990194102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64C24C-AAEC-CAD4-954B-7798BE2CEB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F40631F-683B-4D8C-800F-9803134B4491}" type="datetime1">
              <a:rPr lang="en-US" smtClean="0"/>
              <a:t>5/4/2025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57A883-6137-55E0-3867-354CD89FC0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3FCA4B-A401-0530-E5B3-0E99983B2F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BA6D237-F54A-4ED6-BB6F-3612903B07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5514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svg"/><Relationship Id="rId3" Type="http://schemas.openxmlformats.org/officeDocument/2006/relationships/image" Target="../media/image22.png"/><Relationship Id="rId7" Type="http://schemas.openxmlformats.org/officeDocument/2006/relationships/image" Target="../media/image26.svg"/><Relationship Id="rId12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5.png"/><Relationship Id="rId11" Type="http://schemas.openxmlformats.org/officeDocument/2006/relationships/image" Target="../media/image30.svg"/><Relationship Id="rId5" Type="http://schemas.openxmlformats.org/officeDocument/2006/relationships/image" Target="../media/image24.svg"/><Relationship Id="rId15" Type="http://schemas.openxmlformats.org/officeDocument/2006/relationships/image" Target="../media/image3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101337-79D9-FB9A-16B3-DCA09BA476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A894711-C255-1FB5-1598-DC91DCFB4F58}"/>
              </a:ext>
            </a:extLst>
          </p:cNvPr>
          <p:cNvSpPr/>
          <p:nvPr/>
        </p:nvSpPr>
        <p:spPr>
          <a:xfrm>
            <a:off x="949842" y="873642"/>
            <a:ext cx="10292316" cy="5110717"/>
          </a:xfrm>
          <a:prstGeom prst="rect">
            <a:avLst/>
          </a:prstGeom>
          <a:solidFill>
            <a:srgbClr val="15473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A black and white logo&#10;&#10;Description automatically generated">
            <a:extLst>
              <a:ext uri="{FF2B5EF4-FFF2-40B4-BE49-F238E27FC236}">
                <a16:creationId xmlns:a16="http://schemas.microsoft.com/office/drawing/2014/main" id="{087FE7FC-2B12-5919-D84A-BFEA5B94166F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34" t="32094" r="9984" b="33150"/>
          <a:stretch/>
        </p:blipFill>
        <p:spPr>
          <a:xfrm>
            <a:off x="1039927" y="6142229"/>
            <a:ext cx="1502466" cy="680331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2DFEA8A-310C-C86C-192F-7F4A37E2B117}"/>
              </a:ext>
            </a:extLst>
          </p:cNvPr>
          <p:cNvCxnSpPr>
            <a:cxnSpLocks/>
          </p:cNvCxnSpPr>
          <p:nvPr/>
        </p:nvCxnSpPr>
        <p:spPr>
          <a:xfrm>
            <a:off x="0" y="5986131"/>
            <a:ext cx="12192000" cy="0"/>
          </a:xfrm>
          <a:prstGeom prst="line">
            <a:avLst/>
          </a:prstGeom>
          <a:ln w="69850">
            <a:solidFill>
              <a:srgbClr val="FFB81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7FB7167-CB30-CBA7-BCF9-86DA2C38A5F5}"/>
              </a:ext>
            </a:extLst>
          </p:cNvPr>
          <p:cNvSpPr txBox="1"/>
          <p:nvPr/>
        </p:nvSpPr>
        <p:spPr>
          <a:xfrm>
            <a:off x="1433331" y="1443627"/>
            <a:ext cx="9007842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+mj-lt"/>
              </a:rPr>
              <a:t>Comprehensive Profiling of Gut Microbiome Modulation in Response to Polycyclic Aromatic Hydrocarbon Exposure</a:t>
            </a:r>
          </a:p>
          <a:p>
            <a:r>
              <a:rPr lang="en-US" sz="4000" dirty="0">
                <a:solidFill>
                  <a:schemeClr val="bg1"/>
                </a:solidFill>
                <a:latin typeface="+mj-lt"/>
              </a:rPr>
              <a:t> </a:t>
            </a:r>
          </a:p>
          <a:p>
            <a:r>
              <a:rPr lang="en-US" sz="2400" dirty="0">
                <a:solidFill>
                  <a:schemeClr val="bg2"/>
                </a:solidFill>
                <a:latin typeface="Univers" panose="020B0503020202020204" pitchFamily="34" charset="0"/>
              </a:rPr>
              <a:t>Keji Adedayo</a:t>
            </a:r>
          </a:p>
          <a:p>
            <a:endParaRPr lang="en-US" dirty="0">
              <a:solidFill>
                <a:schemeClr val="bg2"/>
              </a:solidFill>
              <a:latin typeface="Univers" panose="020B0503020202020204" pitchFamily="34" charset="0"/>
            </a:endParaRPr>
          </a:p>
          <a:p>
            <a:r>
              <a:rPr lang="en-US" dirty="0">
                <a:solidFill>
                  <a:schemeClr val="bg2"/>
                </a:solidFill>
                <a:latin typeface="Univers" panose="020B0503020202020204" pitchFamily="34" charset="0"/>
              </a:rPr>
              <a:t>RESEARCH METHODS II</a:t>
            </a:r>
          </a:p>
          <a:p>
            <a:r>
              <a:rPr lang="en-US" dirty="0">
                <a:solidFill>
                  <a:schemeClr val="bg2"/>
                </a:solidFill>
                <a:latin typeface="Univers" panose="020B0503020202020204" pitchFamily="34" charset="0"/>
              </a:rPr>
              <a:t>May 6</a:t>
            </a:r>
            <a:r>
              <a:rPr lang="en-US" baseline="30000" dirty="0">
                <a:solidFill>
                  <a:schemeClr val="bg2"/>
                </a:solidFill>
                <a:latin typeface="Univers" panose="020B0503020202020204" pitchFamily="34" charset="0"/>
              </a:rPr>
              <a:t>th</a:t>
            </a:r>
            <a:r>
              <a:rPr lang="en-US" dirty="0">
                <a:solidFill>
                  <a:schemeClr val="bg2"/>
                </a:solidFill>
                <a:latin typeface="Univers" panose="020B0503020202020204" pitchFamily="34" charset="0"/>
              </a:rPr>
              <a:t>, 2025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5BB86F2-1BEB-ADAF-AD55-AC02A5E3951E}"/>
              </a:ext>
            </a:extLst>
          </p:cNvPr>
          <p:cNvCxnSpPr>
            <a:cxnSpLocks/>
          </p:cNvCxnSpPr>
          <p:nvPr/>
        </p:nvCxnSpPr>
        <p:spPr>
          <a:xfrm>
            <a:off x="0" y="873642"/>
            <a:ext cx="12192000" cy="0"/>
          </a:xfrm>
          <a:prstGeom prst="line">
            <a:avLst/>
          </a:prstGeom>
          <a:ln w="69850">
            <a:solidFill>
              <a:srgbClr val="FFB81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5E5F82B-8348-BCAC-1EE6-0908FE111940}"/>
              </a:ext>
            </a:extLst>
          </p:cNvPr>
          <p:cNvCxnSpPr>
            <a:cxnSpLocks/>
          </p:cNvCxnSpPr>
          <p:nvPr/>
        </p:nvCxnSpPr>
        <p:spPr>
          <a:xfrm flipV="1">
            <a:off x="949842" y="-428"/>
            <a:ext cx="0" cy="6858428"/>
          </a:xfrm>
          <a:prstGeom prst="line">
            <a:avLst/>
          </a:prstGeom>
          <a:ln w="69850">
            <a:solidFill>
              <a:srgbClr val="FFB81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ACE9416-801A-1A95-C9F5-EC5E656BD84C}"/>
              </a:ext>
            </a:extLst>
          </p:cNvPr>
          <p:cNvCxnSpPr>
            <a:cxnSpLocks/>
          </p:cNvCxnSpPr>
          <p:nvPr/>
        </p:nvCxnSpPr>
        <p:spPr>
          <a:xfrm flipV="1">
            <a:off x="11242158" y="0"/>
            <a:ext cx="0" cy="6858428"/>
          </a:xfrm>
          <a:prstGeom prst="line">
            <a:avLst/>
          </a:prstGeom>
          <a:ln w="69850">
            <a:solidFill>
              <a:srgbClr val="FFB81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C2AB870-8FA5-0A5E-F48D-9A7AFF10EA27}"/>
              </a:ext>
            </a:extLst>
          </p:cNvPr>
          <p:cNvCxnSpPr>
            <a:cxnSpLocks/>
          </p:cNvCxnSpPr>
          <p:nvPr/>
        </p:nvCxnSpPr>
        <p:spPr>
          <a:xfrm flipV="1">
            <a:off x="847060" y="-428"/>
            <a:ext cx="0" cy="6858428"/>
          </a:xfrm>
          <a:prstGeom prst="line">
            <a:avLst/>
          </a:prstGeom>
          <a:ln w="69850">
            <a:solidFill>
              <a:srgbClr val="15473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4B384E6-604D-0FA2-92C1-A0315F4582E4}"/>
              </a:ext>
            </a:extLst>
          </p:cNvPr>
          <p:cNvCxnSpPr>
            <a:cxnSpLocks/>
          </p:cNvCxnSpPr>
          <p:nvPr/>
        </p:nvCxnSpPr>
        <p:spPr>
          <a:xfrm flipV="1">
            <a:off x="11344940" y="0"/>
            <a:ext cx="0" cy="6858428"/>
          </a:xfrm>
          <a:prstGeom prst="line">
            <a:avLst/>
          </a:prstGeom>
          <a:ln w="69850">
            <a:solidFill>
              <a:srgbClr val="15473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74E9B76-A8F0-1D4D-4B2A-3A819BF8793C}"/>
              </a:ext>
            </a:extLst>
          </p:cNvPr>
          <p:cNvCxnSpPr>
            <a:cxnSpLocks/>
          </p:cNvCxnSpPr>
          <p:nvPr/>
        </p:nvCxnSpPr>
        <p:spPr>
          <a:xfrm>
            <a:off x="0" y="749595"/>
            <a:ext cx="12192000" cy="0"/>
          </a:xfrm>
          <a:prstGeom prst="line">
            <a:avLst/>
          </a:prstGeom>
          <a:ln w="69850">
            <a:solidFill>
              <a:srgbClr val="15473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402DCE1-18B2-4BDD-E401-7E6114011C0B}"/>
              </a:ext>
            </a:extLst>
          </p:cNvPr>
          <p:cNvCxnSpPr>
            <a:cxnSpLocks/>
          </p:cNvCxnSpPr>
          <p:nvPr/>
        </p:nvCxnSpPr>
        <p:spPr>
          <a:xfrm>
            <a:off x="0" y="6086674"/>
            <a:ext cx="12192000" cy="0"/>
          </a:xfrm>
          <a:prstGeom prst="line">
            <a:avLst/>
          </a:prstGeom>
          <a:ln w="69850">
            <a:solidFill>
              <a:srgbClr val="15473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8375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D7246B7-A904-9485-B257-F1998BCC03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4E8CC5-A296-8B83-417B-5D674B98B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6D237-F54A-4ED6-BB6F-3612903B070E}" type="slidenum">
              <a:rPr lang="en-US" smtClean="0"/>
              <a:t>2</a:t>
            </a:fld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00C11A8-5495-CB32-243D-534212E44B74}"/>
              </a:ext>
            </a:extLst>
          </p:cNvPr>
          <p:cNvGrpSpPr/>
          <p:nvPr/>
        </p:nvGrpSpPr>
        <p:grpSpPr>
          <a:xfrm>
            <a:off x="-4222" y="461973"/>
            <a:ext cx="12198096" cy="50193"/>
            <a:chOff x="-4222" y="461973"/>
            <a:chExt cx="12198096" cy="50193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D21D2BEB-909E-1101-F785-EBC5DBFFB0A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1" y="512166"/>
              <a:ext cx="12192000" cy="0"/>
            </a:xfrm>
            <a:prstGeom prst="line">
              <a:avLst/>
            </a:prstGeom>
            <a:ln w="38100">
              <a:solidFill>
                <a:srgbClr val="FFB81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0CDFE54-B1CC-CCB9-B970-8897AC576B5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4222" y="461973"/>
              <a:ext cx="12198096" cy="0"/>
            </a:xfrm>
            <a:prstGeom prst="line">
              <a:avLst/>
            </a:prstGeom>
            <a:ln w="38100">
              <a:solidFill>
                <a:srgbClr val="15473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4CE51803-DE1A-0444-F6AC-282B95714681}"/>
              </a:ext>
            </a:extLst>
          </p:cNvPr>
          <p:cNvSpPr txBox="1"/>
          <p:nvPr/>
        </p:nvSpPr>
        <p:spPr>
          <a:xfrm>
            <a:off x="0" y="6613751"/>
            <a:ext cx="296156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Univers" panose="020B0503020202020204" pitchFamily="34" charset="0"/>
              </a:rPr>
              <a:t>University of Johannesburg, phys.org</a:t>
            </a:r>
            <a:r>
              <a:rPr lang="en-US" sz="800" b="1" dirty="0">
                <a:latin typeface="Univers" panose="020B0503020202020204" pitchFamily="34" charset="0"/>
              </a:rPr>
              <a:t>, March 22, 2021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1F045A-72F5-23B6-B54D-67F70FB23917}"/>
              </a:ext>
            </a:extLst>
          </p:cNvPr>
          <p:cNvSpPr txBox="1"/>
          <p:nvPr/>
        </p:nvSpPr>
        <p:spPr>
          <a:xfrm>
            <a:off x="59871" y="-30197"/>
            <a:ext cx="66957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Univers" panose="020B0503020202020204" pitchFamily="34" charset="0"/>
              </a:rPr>
              <a:t>PAHs and the Gut Microbiome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F489FA-41EF-5DE2-0936-55D2F8E5089E}"/>
              </a:ext>
            </a:extLst>
          </p:cNvPr>
          <p:cNvSpPr txBox="1"/>
          <p:nvPr/>
        </p:nvSpPr>
        <p:spPr>
          <a:xfrm>
            <a:off x="8714834" y="3517207"/>
            <a:ext cx="323037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Univers" panose="020B0503020202020204" pitchFamily="34" charset="0"/>
              </a:rPr>
              <a:t>Environmental pollutants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Univers" panose="020B0503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Univers" panose="020B0503020202020204" pitchFamily="34" charset="0"/>
              </a:rPr>
              <a:t>Ubiquitous exposure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Univers" panose="020B0503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Univers" panose="020B0503020202020204" pitchFamily="34" charset="0"/>
              </a:rPr>
              <a:t>Severe health impacts</a:t>
            </a:r>
          </a:p>
        </p:txBody>
      </p:sp>
      <p:pic>
        <p:nvPicPr>
          <p:cNvPr id="13" name="Picture 12" descr="A collage of images of different types of gas&#10;&#10;AI-generated content may be incorrect.">
            <a:extLst>
              <a:ext uri="{FF2B5EF4-FFF2-40B4-BE49-F238E27FC236}">
                <a16:creationId xmlns:a16="http://schemas.microsoft.com/office/drawing/2014/main" id="{8FF5BB0F-4263-4AA6-52F6-9E2ECFA555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544" y="680824"/>
            <a:ext cx="7620272" cy="5715203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BF5201E1-FE5D-D592-8EF1-55B32393E006}"/>
              </a:ext>
            </a:extLst>
          </p:cNvPr>
          <p:cNvSpPr/>
          <p:nvPr/>
        </p:nvSpPr>
        <p:spPr>
          <a:xfrm>
            <a:off x="8536451" y="3903238"/>
            <a:ext cx="3282569" cy="52885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5F146CE-3CB4-05F4-969C-510CC9646140}"/>
              </a:ext>
            </a:extLst>
          </p:cNvPr>
          <p:cNvSpPr/>
          <p:nvPr/>
        </p:nvSpPr>
        <p:spPr>
          <a:xfrm>
            <a:off x="8536451" y="4465684"/>
            <a:ext cx="3282569" cy="52885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D4415BE-0E1C-0C70-1FEF-B2FB35113BDF}"/>
              </a:ext>
            </a:extLst>
          </p:cNvPr>
          <p:cNvSpPr/>
          <p:nvPr/>
        </p:nvSpPr>
        <p:spPr>
          <a:xfrm>
            <a:off x="8662637" y="3340793"/>
            <a:ext cx="3282569" cy="52885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658678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9" grpId="1" animBg="1"/>
      <p:bldP spid="20" grpId="0" animBg="1"/>
      <p:bldP spid="2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476B5B7-4C90-7D33-F51A-9ED8E020B2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0C1F84-1DF6-C3D3-BE0E-11E09220A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2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440C41B-9FE8-38D8-CE31-32FC76E6D8EE}"/>
              </a:ext>
            </a:extLst>
          </p:cNvPr>
          <p:cNvGrpSpPr/>
          <p:nvPr/>
        </p:nvGrpSpPr>
        <p:grpSpPr>
          <a:xfrm>
            <a:off x="-4222" y="461973"/>
            <a:ext cx="12198096" cy="50193"/>
            <a:chOff x="-4222" y="461973"/>
            <a:chExt cx="12198096" cy="50193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4D5E6309-E7A8-89A1-02DD-F85EB662A3B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1" y="512166"/>
              <a:ext cx="12192000" cy="0"/>
            </a:xfrm>
            <a:prstGeom prst="line">
              <a:avLst/>
            </a:prstGeom>
            <a:ln w="38100">
              <a:solidFill>
                <a:srgbClr val="FFB81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D4798116-FDAC-8D37-A783-75CEAD2D4D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4222" y="461973"/>
              <a:ext cx="12198096" cy="0"/>
            </a:xfrm>
            <a:prstGeom prst="line">
              <a:avLst/>
            </a:prstGeom>
            <a:ln w="38100">
              <a:solidFill>
                <a:srgbClr val="15473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F1AFA304-C62A-86A4-3E2E-BCBC15CE04DB}"/>
              </a:ext>
            </a:extLst>
          </p:cNvPr>
          <p:cNvSpPr txBox="1"/>
          <p:nvPr/>
        </p:nvSpPr>
        <p:spPr>
          <a:xfrm>
            <a:off x="-1" y="6613751"/>
            <a:ext cx="675558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Univers" panose="020B0503020202020204" pitchFamily="34" charset="0"/>
              </a:rPr>
              <a:t>University of Johannesburg, phys.org, </a:t>
            </a:r>
            <a:r>
              <a:rPr lang="en-US" sz="800" b="1" dirty="0">
                <a:latin typeface="Univers" panose="020B0503020202020204" pitchFamily="34" charset="0"/>
              </a:rPr>
              <a:t>March 22, 2021</a:t>
            </a:r>
            <a:r>
              <a:rPr lang="en-US" sz="800" dirty="0">
                <a:latin typeface="Univers" panose="020B0503020202020204" pitchFamily="34" charset="0"/>
              </a:rPr>
              <a:t>; Li et al, </a:t>
            </a:r>
            <a:r>
              <a:rPr lang="en-US" sz="800" dirty="0" err="1">
                <a:latin typeface="Univers" panose="020B0503020202020204" pitchFamily="34" charset="0"/>
              </a:rPr>
              <a:t>Ecotoxicol</a:t>
            </a:r>
            <a:r>
              <a:rPr lang="en-US" sz="800" dirty="0">
                <a:latin typeface="Univers" panose="020B0503020202020204" pitchFamily="34" charset="0"/>
              </a:rPr>
              <a:t> Environ Saf, </a:t>
            </a:r>
            <a:r>
              <a:rPr lang="en-US" sz="800" b="1" dirty="0">
                <a:latin typeface="Univers" panose="020B0503020202020204" pitchFamily="34" charset="0"/>
              </a:rPr>
              <a:t>2024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185D18-E7B4-765E-9B11-C58A7F549C5D}"/>
              </a:ext>
            </a:extLst>
          </p:cNvPr>
          <p:cNvSpPr txBox="1"/>
          <p:nvPr/>
        </p:nvSpPr>
        <p:spPr>
          <a:xfrm>
            <a:off x="59871" y="-30197"/>
            <a:ext cx="66957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Univers" panose="020B0503020202020204" pitchFamily="34" charset="0"/>
              </a:rPr>
              <a:t>PAHs and the Gut Microbiome</a:t>
            </a:r>
          </a:p>
        </p:txBody>
      </p:sp>
      <p:pic>
        <p:nvPicPr>
          <p:cNvPr id="13" name="Picture 12" descr="A collage of images of different types of gas&#10;&#10;AI-generated content may be incorrect.">
            <a:extLst>
              <a:ext uri="{FF2B5EF4-FFF2-40B4-BE49-F238E27FC236}">
                <a16:creationId xmlns:a16="http://schemas.microsoft.com/office/drawing/2014/main" id="{13C0217E-4BFD-462B-183E-1B28289666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366" y="917576"/>
            <a:ext cx="5934311" cy="4450733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0A49B844-9A28-A032-E91B-83D3108AE35B}"/>
              </a:ext>
            </a:extLst>
          </p:cNvPr>
          <p:cNvGrpSpPr>
            <a:grpSpLocks noChangeAspect="1"/>
          </p:cNvGrpSpPr>
          <p:nvPr/>
        </p:nvGrpSpPr>
        <p:grpSpPr>
          <a:xfrm>
            <a:off x="6277461" y="755888"/>
            <a:ext cx="5777173" cy="4939967"/>
            <a:chOff x="6277461" y="755888"/>
            <a:chExt cx="5777173" cy="4939967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19A7AF2-0395-E1EB-48A9-F1834823101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277461" y="755888"/>
              <a:ext cx="5777173" cy="4832870"/>
              <a:chOff x="6268989" y="1001504"/>
              <a:chExt cx="4599117" cy="3847372"/>
            </a:xfrm>
          </p:grpSpPr>
          <p:pic>
            <p:nvPicPr>
              <p:cNvPr id="3" name="Picture 2" descr="A diagram of a human body&#10;&#10;AI-generated content may be incorrect.">
                <a:extLst>
                  <a:ext uri="{FF2B5EF4-FFF2-40B4-BE49-F238E27FC236}">
                    <a16:creationId xmlns:a16="http://schemas.microsoft.com/office/drawing/2014/main" id="{1A7A1DBE-7759-3C1C-44C6-B0DF608866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68989" y="1001504"/>
                <a:ext cx="4599117" cy="3847372"/>
              </a:xfrm>
              <a:prstGeom prst="rect">
                <a:avLst/>
              </a:prstGeom>
            </p:spPr>
          </p:pic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9DE8295C-961C-A427-0C3A-C6347BF7C52E}"/>
                  </a:ext>
                </a:extLst>
              </p:cNvPr>
              <p:cNvSpPr/>
              <p:nvPr/>
            </p:nvSpPr>
            <p:spPr>
              <a:xfrm>
                <a:off x="8734567" y="1001504"/>
                <a:ext cx="2030361" cy="170075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E" dirty="0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CFAE4757-6BB2-F722-6DCD-119B74EA4346}"/>
                  </a:ext>
                </a:extLst>
              </p:cNvPr>
              <p:cNvSpPr/>
              <p:nvPr/>
            </p:nvSpPr>
            <p:spPr>
              <a:xfrm>
                <a:off x="9722575" y="2442057"/>
                <a:ext cx="1145531" cy="51950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E" dirty="0"/>
              </a:p>
            </p:txBody>
          </p:sp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8858CD00-CAEE-2F13-579D-84C911BA43A8}"/>
                </a:ext>
              </a:extLst>
            </p:cNvPr>
            <p:cNvSpPr/>
            <p:nvPr/>
          </p:nvSpPr>
          <p:spPr>
            <a:xfrm>
              <a:off x="7274257" y="1269242"/>
              <a:ext cx="1719618" cy="3275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PAHs exposure</a:t>
              </a:r>
              <a:endParaRPr lang="en-AE" dirty="0">
                <a:solidFill>
                  <a:schemeClr val="tx1"/>
                </a:solidFill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0FBBED93-B60D-54CC-A212-FF96FDB1B5AB}"/>
                </a:ext>
              </a:extLst>
            </p:cNvPr>
            <p:cNvSpPr/>
            <p:nvPr/>
          </p:nvSpPr>
          <p:spPr>
            <a:xfrm>
              <a:off x="8507791" y="5368309"/>
              <a:ext cx="3546843" cy="3275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Gut microbiota dysbiosis</a:t>
              </a:r>
              <a:endParaRPr lang="en-AE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946460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BF0FC45-3508-1A42-45AB-FEB50F2315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FCEC5F-C9F5-FB45-C2AA-1CAFC328E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3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24B7659-20C7-1E1A-89DD-FA327DE13ABF}"/>
              </a:ext>
            </a:extLst>
          </p:cNvPr>
          <p:cNvGrpSpPr/>
          <p:nvPr/>
        </p:nvGrpSpPr>
        <p:grpSpPr>
          <a:xfrm>
            <a:off x="-4222" y="461973"/>
            <a:ext cx="12198096" cy="50193"/>
            <a:chOff x="-4222" y="461973"/>
            <a:chExt cx="12198096" cy="50193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DF03A945-2981-0790-797D-545531C965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1" y="512166"/>
              <a:ext cx="12192000" cy="0"/>
            </a:xfrm>
            <a:prstGeom prst="line">
              <a:avLst/>
            </a:prstGeom>
            <a:ln w="38100">
              <a:solidFill>
                <a:srgbClr val="FFB81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7B90EA3-BAEC-35B7-4F78-5D71B93EB3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4222" y="461973"/>
              <a:ext cx="12198096" cy="0"/>
            </a:xfrm>
            <a:prstGeom prst="line">
              <a:avLst/>
            </a:prstGeom>
            <a:ln w="38100">
              <a:solidFill>
                <a:srgbClr val="15473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50EA96D6-2E12-B596-8F68-91147DF3BA11}"/>
              </a:ext>
            </a:extLst>
          </p:cNvPr>
          <p:cNvSpPr txBox="1"/>
          <p:nvPr/>
        </p:nvSpPr>
        <p:spPr>
          <a:xfrm>
            <a:off x="59871" y="-30197"/>
            <a:ext cx="66957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Univers" panose="020B0503020202020204" pitchFamily="34" charset="0"/>
              </a:rPr>
              <a:t>Analysis Overview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FD9079C-2741-8B87-8389-2DD5EC3C1280}"/>
              </a:ext>
            </a:extLst>
          </p:cNvPr>
          <p:cNvSpPr txBox="1"/>
          <p:nvPr/>
        </p:nvSpPr>
        <p:spPr>
          <a:xfrm>
            <a:off x="218364" y="644671"/>
            <a:ext cx="1160065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How is the gut microbiome composition affected by exposure to PAHs? 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endParaRPr lang="en-US" sz="2800" dirty="0">
              <a:latin typeface="+mj-lt"/>
            </a:endParaRP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What is the difference between modulations to the gut microbiome in response to acute and sub-chronic exposure to PAHs? 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A1BEC01-F6C5-BDE0-19D2-0A963AEAE06F}"/>
              </a:ext>
            </a:extLst>
          </p:cNvPr>
          <p:cNvSpPr/>
          <p:nvPr/>
        </p:nvSpPr>
        <p:spPr>
          <a:xfrm>
            <a:off x="6044762" y="3558196"/>
            <a:ext cx="1728011" cy="1828800"/>
          </a:xfrm>
          <a:prstGeom prst="roundRect">
            <a:avLst/>
          </a:prstGeom>
          <a:solidFill>
            <a:srgbClr val="15473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Univers" panose="020B0503020202020204" pitchFamily="34" charset="0"/>
              </a:rPr>
              <a:t>Made up 16S rRNA seq data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25AE2F6-EBF9-DC60-EAC3-1BA9267B5D82}"/>
              </a:ext>
            </a:extLst>
          </p:cNvPr>
          <p:cNvSpPr/>
          <p:nvPr/>
        </p:nvSpPr>
        <p:spPr>
          <a:xfrm>
            <a:off x="59871" y="1392072"/>
            <a:ext cx="11240475" cy="12076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5FB9FF-DB46-43C5-A280-978895C3F0F7}"/>
              </a:ext>
            </a:extLst>
          </p:cNvPr>
          <p:cNvSpPr txBox="1"/>
          <p:nvPr/>
        </p:nvSpPr>
        <p:spPr>
          <a:xfrm>
            <a:off x="913109" y="3094024"/>
            <a:ext cx="4118435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dirty="0">
                <a:latin typeface="Univers" panose="020B0503020202020204" pitchFamily="34" charset="0"/>
              </a:rPr>
              <a:t>Analysis Plan: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Univers" panose="020B0503020202020204" pitchFamily="34" charset="0"/>
              </a:rPr>
              <a:t>Microbial diversity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Univers" panose="020B0503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Univers" panose="020B0503020202020204" pitchFamily="34" charset="0"/>
              </a:rPr>
              <a:t>Differential abundance testing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Univers" panose="020B0503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Univers" panose="020B0503020202020204" pitchFamily="34" charset="0"/>
              </a:rPr>
              <a:t>Machine learning</a:t>
            </a: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819EB558-3B2D-3E5F-1498-CEE58EEEE28F}"/>
              </a:ext>
            </a:extLst>
          </p:cNvPr>
          <p:cNvCxnSpPr/>
          <p:nvPr/>
        </p:nvCxnSpPr>
        <p:spPr>
          <a:xfrm>
            <a:off x="7829253" y="4351422"/>
            <a:ext cx="1596788" cy="1559442"/>
          </a:xfrm>
          <a:prstGeom prst="bentConnector3">
            <a:avLst>
              <a:gd name="adj1" fmla="val 48291"/>
            </a:avLst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8B163CF9-51C9-DE17-9A9B-B271ACBAC421}"/>
              </a:ext>
            </a:extLst>
          </p:cNvPr>
          <p:cNvCxnSpPr/>
          <p:nvPr/>
        </p:nvCxnSpPr>
        <p:spPr>
          <a:xfrm flipV="1">
            <a:off x="7772773" y="2727338"/>
            <a:ext cx="1653268" cy="1624084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460D8ED-42EE-89D2-5AD2-94C15C9B183F}"/>
              </a:ext>
            </a:extLst>
          </p:cNvPr>
          <p:cNvCxnSpPr/>
          <p:nvPr/>
        </p:nvCxnSpPr>
        <p:spPr>
          <a:xfrm>
            <a:off x="8599407" y="3873750"/>
            <a:ext cx="82663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54EEA7A-8E67-6AE2-8DAC-8F919D618409}"/>
              </a:ext>
            </a:extLst>
          </p:cNvPr>
          <p:cNvCxnSpPr/>
          <p:nvPr/>
        </p:nvCxnSpPr>
        <p:spPr>
          <a:xfrm>
            <a:off x="8627647" y="4899607"/>
            <a:ext cx="82663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B99730A5-6B3F-9702-728F-94ECC3D0DE98}"/>
              </a:ext>
            </a:extLst>
          </p:cNvPr>
          <p:cNvSpPr txBox="1"/>
          <p:nvPr/>
        </p:nvSpPr>
        <p:spPr>
          <a:xfrm>
            <a:off x="9412877" y="2531488"/>
            <a:ext cx="16086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Control Acute</a:t>
            </a:r>
            <a:endParaRPr lang="en-AE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8809546-60A6-C67A-F454-9CF0B0EDB200}"/>
              </a:ext>
            </a:extLst>
          </p:cNvPr>
          <p:cNvSpPr txBox="1"/>
          <p:nvPr/>
        </p:nvSpPr>
        <p:spPr>
          <a:xfrm>
            <a:off x="9458435" y="4694696"/>
            <a:ext cx="1332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Dose Acute</a:t>
            </a:r>
            <a:endParaRPr lang="en-AE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ECAEE85-7EAF-7983-B3D0-36C40613044D}"/>
              </a:ext>
            </a:extLst>
          </p:cNvPr>
          <p:cNvSpPr txBox="1"/>
          <p:nvPr/>
        </p:nvSpPr>
        <p:spPr>
          <a:xfrm>
            <a:off x="9426041" y="5674037"/>
            <a:ext cx="1928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Dose </a:t>
            </a:r>
            <a:r>
              <a:rPr lang="en-US" dirty="0" err="1"/>
              <a:t>SubChronic</a:t>
            </a:r>
            <a:endParaRPr lang="en-AE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68CDF35-B0BD-826E-1F88-3825D1C3A7A1}"/>
              </a:ext>
            </a:extLst>
          </p:cNvPr>
          <p:cNvSpPr txBox="1"/>
          <p:nvPr/>
        </p:nvSpPr>
        <p:spPr>
          <a:xfrm>
            <a:off x="9454281" y="3683440"/>
            <a:ext cx="215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Control </a:t>
            </a:r>
            <a:r>
              <a:rPr lang="en-US" dirty="0" err="1"/>
              <a:t>SubChronic</a:t>
            </a:r>
            <a:endParaRPr lang="en-AE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9A7E6B0-5FBC-07AF-4344-213249E0E0E8}"/>
              </a:ext>
            </a:extLst>
          </p:cNvPr>
          <p:cNvSpPr/>
          <p:nvPr/>
        </p:nvSpPr>
        <p:spPr>
          <a:xfrm>
            <a:off x="602789" y="3061833"/>
            <a:ext cx="4326340" cy="22604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863736A-9C86-2ED6-C8C1-696DB2F0B9AA}"/>
              </a:ext>
            </a:extLst>
          </p:cNvPr>
          <p:cNvSpPr/>
          <p:nvPr/>
        </p:nvSpPr>
        <p:spPr>
          <a:xfrm>
            <a:off x="743916" y="4262461"/>
            <a:ext cx="4287628" cy="367534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9D3ECBC-1B4B-99F0-42FC-6ABE80EEACC2}"/>
              </a:ext>
            </a:extLst>
          </p:cNvPr>
          <p:cNvSpPr/>
          <p:nvPr/>
        </p:nvSpPr>
        <p:spPr>
          <a:xfrm>
            <a:off x="884869" y="4975472"/>
            <a:ext cx="3899037" cy="346822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63110D7-A168-DD3B-8B75-A23DF3D38969}"/>
              </a:ext>
            </a:extLst>
          </p:cNvPr>
          <p:cNvSpPr/>
          <p:nvPr/>
        </p:nvSpPr>
        <p:spPr>
          <a:xfrm>
            <a:off x="-4222" y="515038"/>
            <a:ext cx="11082680" cy="1861987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828297D2-2B58-B762-4ABB-0AC13EDD0962}"/>
              </a:ext>
            </a:extLst>
          </p:cNvPr>
          <p:cNvSpPr/>
          <p:nvPr/>
        </p:nvSpPr>
        <p:spPr>
          <a:xfrm>
            <a:off x="5999685" y="2431300"/>
            <a:ext cx="5736803" cy="41368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2013675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35" grpId="0" animBg="1"/>
      <p:bldP spid="40" grpId="0" animBg="1"/>
      <p:bldP spid="41" grpId="0" animBg="1"/>
      <p:bldP spid="42" grpId="0" animBg="1"/>
      <p:bldP spid="4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00006B-A803-180F-567B-DC64041A5E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0B8A18-730A-D8EE-1268-B0D945A98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4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49C8F6A-5DEB-1CB3-043F-A978CFC4B713}"/>
              </a:ext>
            </a:extLst>
          </p:cNvPr>
          <p:cNvGrpSpPr/>
          <p:nvPr/>
        </p:nvGrpSpPr>
        <p:grpSpPr>
          <a:xfrm>
            <a:off x="-4222" y="461973"/>
            <a:ext cx="12198096" cy="50193"/>
            <a:chOff x="-4222" y="461973"/>
            <a:chExt cx="12198096" cy="50193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76B86B1A-BFBF-3448-DF8D-74D5B060F63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1" y="512166"/>
              <a:ext cx="12192000" cy="0"/>
            </a:xfrm>
            <a:prstGeom prst="line">
              <a:avLst/>
            </a:prstGeom>
            <a:ln w="38100">
              <a:solidFill>
                <a:srgbClr val="FFB81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CDB1815E-7FC6-7835-163E-3F2301DBCC8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4222" y="461973"/>
              <a:ext cx="12198096" cy="0"/>
            </a:xfrm>
            <a:prstGeom prst="line">
              <a:avLst/>
            </a:prstGeom>
            <a:ln w="38100">
              <a:solidFill>
                <a:srgbClr val="15473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52421993-50A1-A125-82BA-6B924E1E12AA}"/>
              </a:ext>
            </a:extLst>
          </p:cNvPr>
          <p:cNvSpPr txBox="1"/>
          <p:nvPr/>
        </p:nvSpPr>
        <p:spPr>
          <a:xfrm>
            <a:off x="59871" y="-30197"/>
            <a:ext cx="66957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Univers" panose="020B0503020202020204" pitchFamily="34" charset="0"/>
              </a:rPr>
              <a:t>Results Part 1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5201C4B-5784-FE6E-A33A-4007C9B17F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242" y="610712"/>
            <a:ext cx="2146410" cy="189239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8131101-FE3D-28CA-F06C-B88B1337A6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6362" y="675489"/>
            <a:ext cx="7379079" cy="85094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F3E90E57-837A-23AD-891F-A39B0868DF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86362" y="1576626"/>
            <a:ext cx="7448933" cy="2768742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0FA5510B-0467-DF37-37DA-6E77E57A26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8773" y="749325"/>
            <a:ext cx="8458635" cy="4521432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45BA05D4-ED2D-FEF1-BEC8-FBE82DC15A1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000585" y="1297722"/>
            <a:ext cx="5683732" cy="4262799"/>
          </a:xfrm>
          <a:prstGeom prst="rect">
            <a:avLst/>
          </a:prstGeom>
        </p:spPr>
      </p:pic>
      <p:pic>
        <p:nvPicPr>
          <p:cNvPr id="38" name="Graphic 37">
            <a:extLst>
              <a:ext uri="{FF2B5EF4-FFF2-40B4-BE49-F238E27FC236}">
                <a16:creationId xmlns:a16="http://schemas.microsoft.com/office/drawing/2014/main" id="{03C91919-0427-C09A-6AF7-86D84F44232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83852" y="1297722"/>
            <a:ext cx="5683407" cy="426255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6E8B65D0-11BA-D597-24E8-E18B14149BB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17178" y="603999"/>
            <a:ext cx="10357382" cy="3410125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A4417779-EFC6-A9ED-1B4F-11C8D381F82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93590" y="4116447"/>
            <a:ext cx="4546834" cy="1270065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01D4DD67-22EE-6C36-C6C5-6F23B60024C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3280" y="749325"/>
            <a:ext cx="9311707" cy="5587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699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BEB1F9-972F-967E-C4BA-347B81795A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C0B47A-5003-BFB1-E3E3-401573F4FE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4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D2F2383-D834-7534-B9A1-5B24F858D156}"/>
              </a:ext>
            </a:extLst>
          </p:cNvPr>
          <p:cNvGrpSpPr/>
          <p:nvPr/>
        </p:nvGrpSpPr>
        <p:grpSpPr>
          <a:xfrm>
            <a:off x="-4222" y="461973"/>
            <a:ext cx="12198096" cy="50193"/>
            <a:chOff x="-4222" y="461973"/>
            <a:chExt cx="12198096" cy="50193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FC308B9E-4D3C-F5D5-6A47-65FC831098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1" y="512166"/>
              <a:ext cx="12192000" cy="0"/>
            </a:xfrm>
            <a:prstGeom prst="line">
              <a:avLst/>
            </a:prstGeom>
            <a:ln w="38100">
              <a:solidFill>
                <a:srgbClr val="FFB81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29CAD7F9-2278-3A09-312B-ED1BB118C8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4222" y="461973"/>
              <a:ext cx="12198096" cy="0"/>
            </a:xfrm>
            <a:prstGeom prst="line">
              <a:avLst/>
            </a:prstGeom>
            <a:ln w="38100">
              <a:solidFill>
                <a:srgbClr val="15473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DD8CCB26-F2EC-CC12-863B-2A3BAFEB0206}"/>
              </a:ext>
            </a:extLst>
          </p:cNvPr>
          <p:cNvSpPr txBox="1"/>
          <p:nvPr/>
        </p:nvSpPr>
        <p:spPr>
          <a:xfrm>
            <a:off x="59871" y="-30197"/>
            <a:ext cx="66957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Univers" panose="020B0503020202020204" pitchFamily="34" charset="0"/>
              </a:rPr>
              <a:t>Results Part 2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8114EF4E-E48F-5935-F157-088D4C7A03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781" y="697448"/>
            <a:ext cx="10484389" cy="401340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9C44D5B-68BD-42B7-F13F-41CAE9D278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781" y="4896135"/>
            <a:ext cx="8903158" cy="100335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40A88F7F-DDB1-D0F9-4E29-327BFE8456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2816" y="859423"/>
            <a:ext cx="9144019" cy="548641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6695904-C9F7-D67E-6355-267B3AE692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6114" y="859423"/>
            <a:ext cx="7449848" cy="2028513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8CA67BE4-9E49-AC4F-B8A7-D7C248084A4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34496" y="1352653"/>
            <a:ext cx="2743341" cy="4546834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FE4981D3-4BC7-D347-4158-9184849FB3E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6114" y="3235192"/>
            <a:ext cx="7637380" cy="1351933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A61C4071-2005-AB60-C467-C69BBA10C57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72464" y="1313335"/>
            <a:ext cx="3016405" cy="4578585"/>
          </a:xfrm>
          <a:prstGeom prst="rect">
            <a:avLst/>
          </a:prstGeom>
        </p:spPr>
      </p:pic>
      <p:sp>
        <p:nvSpPr>
          <p:cNvPr id="38" name="Arrow: Left 37">
            <a:extLst>
              <a:ext uri="{FF2B5EF4-FFF2-40B4-BE49-F238E27FC236}">
                <a16:creationId xmlns:a16="http://schemas.microsoft.com/office/drawing/2014/main" id="{642ABF70-2E15-5E99-815B-C6BAE81FE397}"/>
              </a:ext>
            </a:extLst>
          </p:cNvPr>
          <p:cNvSpPr/>
          <p:nvPr/>
        </p:nvSpPr>
        <p:spPr>
          <a:xfrm>
            <a:off x="11043566" y="2101755"/>
            <a:ext cx="756304" cy="204927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2722050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8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E6086E-DEF0-7D1A-4FB0-A9A1433589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E4851B-5619-8EB7-9654-0161A6FA84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5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748CD6C-393D-78FC-C38B-ED93333976B7}"/>
              </a:ext>
            </a:extLst>
          </p:cNvPr>
          <p:cNvGrpSpPr/>
          <p:nvPr/>
        </p:nvGrpSpPr>
        <p:grpSpPr>
          <a:xfrm>
            <a:off x="-4222" y="461973"/>
            <a:ext cx="12198096" cy="50193"/>
            <a:chOff x="-4222" y="461973"/>
            <a:chExt cx="12198096" cy="50193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8D3B4DB6-662E-E6D1-5986-1550D7E6F5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1" y="512166"/>
              <a:ext cx="12192000" cy="0"/>
            </a:xfrm>
            <a:prstGeom prst="line">
              <a:avLst/>
            </a:prstGeom>
            <a:ln w="38100">
              <a:solidFill>
                <a:srgbClr val="FFB81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AA29CCA1-818C-CB0D-70E7-4AA7F170AD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4222" y="461973"/>
              <a:ext cx="12198096" cy="0"/>
            </a:xfrm>
            <a:prstGeom prst="line">
              <a:avLst/>
            </a:prstGeom>
            <a:ln w="38100">
              <a:solidFill>
                <a:srgbClr val="15473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0B4B91F3-27B7-E1D7-0779-A6CF5575B7C8}"/>
              </a:ext>
            </a:extLst>
          </p:cNvPr>
          <p:cNvSpPr txBox="1"/>
          <p:nvPr/>
        </p:nvSpPr>
        <p:spPr>
          <a:xfrm>
            <a:off x="59871" y="-30197"/>
            <a:ext cx="66957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Univers" panose="020B0503020202020204" pitchFamily="34" charset="0"/>
              </a:rPr>
              <a:t>Results Part 3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50E0B9B4-8ABB-3AE2-F265-FBDB5C5A87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003" y="668141"/>
            <a:ext cx="7766449" cy="3918151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9B1491DF-0CD6-BEAC-63CB-758C3106E0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5397" y="1740419"/>
            <a:ext cx="5628602" cy="3377161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3E7DF8A6-889C-D0FE-EFCE-62ACE3FE79B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208002" y="1740418"/>
            <a:ext cx="5628601" cy="337716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AC43516-9512-363C-1319-1FE9BE0D9D0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4003" y="668141"/>
            <a:ext cx="6872833" cy="296008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757904C-B56E-2DDA-FE6C-E2CA75C66F8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4003" y="3657128"/>
            <a:ext cx="5817820" cy="2920901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B752546B-611F-2EFD-227B-93318B4CA57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32005" y="1546403"/>
            <a:ext cx="5628601" cy="4221450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E7126490-CBA1-211C-16EE-4DE7CA05878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-34785" y="1281182"/>
            <a:ext cx="5727509" cy="4295632"/>
          </a:xfrm>
          <a:prstGeom prst="rect">
            <a:avLst/>
          </a:prstGeom>
        </p:spPr>
      </p:pic>
      <p:pic>
        <p:nvPicPr>
          <p:cNvPr id="33" name="Picture 32" descr="A graph with black dots and white text&#10;&#10;AI-generated content may be incorrect.">
            <a:extLst>
              <a:ext uri="{FF2B5EF4-FFF2-40B4-BE49-F238E27FC236}">
                <a16:creationId xmlns:a16="http://schemas.microsoft.com/office/drawing/2014/main" id="{D21FA8BF-6533-E8FB-01D0-E5BF97513E9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414" y="1596292"/>
            <a:ext cx="5012310" cy="4009848"/>
          </a:xfrm>
          <a:prstGeom prst="rect">
            <a:avLst/>
          </a:prstGeom>
        </p:spPr>
      </p:pic>
      <p:pic>
        <p:nvPicPr>
          <p:cNvPr id="31" name="Picture 30" descr="A graph with black dots&#10;&#10;AI-generated content may be incorrect.">
            <a:extLst>
              <a:ext uri="{FF2B5EF4-FFF2-40B4-BE49-F238E27FC236}">
                <a16:creationId xmlns:a16="http://schemas.microsoft.com/office/drawing/2014/main" id="{859D1F68-ED9A-B33D-CE8A-708E38DED24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217" y="1671764"/>
            <a:ext cx="5012310" cy="4009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683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47FF9B-3506-0FC0-7791-043FFE59E2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D0F07E-298F-ADF9-943D-E7AE451557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6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ADECAA3-3F38-C3B8-6C1C-54EE20C0D933}"/>
              </a:ext>
            </a:extLst>
          </p:cNvPr>
          <p:cNvGrpSpPr/>
          <p:nvPr/>
        </p:nvGrpSpPr>
        <p:grpSpPr>
          <a:xfrm>
            <a:off x="-4222" y="461973"/>
            <a:ext cx="12198096" cy="50193"/>
            <a:chOff x="-4222" y="461973"/>
            <a:chExt cx="12198096" cy="50193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B2536827-4BB3-7B7E-ADB2-07DB0B81C0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1" y="512166"/>
              <a:ext cx="12192000" cy="0"/>
            </a:xfrm>
            <a:prstGeom prst="line">
              <a:avLst/>
            </a:prstGeom>
            <a:ln w="38100">
              <a:solidFill>
                <a:srgbClr val="FFB81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F2780C2A-351F-D55C-A99A-2240C174B4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4222" y="461973"/>
              <a:ext cx="12198096" cy="0"/>
            </a:xfrm>
            <a:prstGeom prst="line">
              <a:avLst/>
            </a:prstGeom>
            <a:ln w="38100">
              <a:solidFill>
                <a:srgbClr val="15473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E3FA0ECE-F679-F7CC-E839-65B2F71986B2}"/>
              </a:ext>
            </a:extLst>
          </p:cNvPr>
          <p:cNvSpPr txBox="1"/>
          <p:nvPr/>
        </p:nvSpPr>
        <p:spPr>
          <a:xfrm>
            <a:off x="59871" y="-30197"/>
            <a:ext cx="66957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Univers" panose="020B0503020202020204" pitchFamily="34" charset="0"/>
              </a:rPr>
              <a:t>Conclusion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0901FF-CAAF-70F5-1CF2-AF3AFCC6F713}"/>
              </a:ext>
            </a:extLst>
          </p:cNvPr>
          <p:cNvSpPr txBox="1"/>
          <p:nvPr/>
        </p:nvSpPr>
        <p:spPr>
          <a:xfrm>
            <a:off x="458821" y="612844"/>
            <a:ext cx="10415031" cy="5632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400" b="1" dirty="0">
                <a:latin typeface="Univers" panose="020B0503020202020204" pitchFamily="34" charset="0"/>
              </a:rPr>
              <a:t>Take Home Message:</a:t>
            </a:r>
            <a:endParaRPr lang="en-US" sz="2400" dirty="0">
              <a:latin typeface="Univers" panose="020B0503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Univers" panose="020B0503020202020204" pitchFamily="34" charset="0"/>
              </a:rPr>
              <a:t>Non-significant results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Univers" panose="020B0503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Univers" panose="020B0503020202020204" pitchFamily="34" charset="0"/>
              </a:rPr>
              <a:t>Better data cleaning measures</a:t>
            </a:r>
            <a:br>
              <a:rPr lang="en-US" sz="2400" dirty="0">
                <a:latin typeface="Univers" panose="020B0503020202020204" pitchFamily="34" charset="0"/>
              </a:rPr>
            </a:br>
            <a:endParaRPr lang="en-US" sz="2400" dirty="0">
              <a:latin typeface="Univers" panose="020B0503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Univers" panose="020B0503020202020204" pitchFamily="34" charset="0"/>
              </a:rPr>
              <a:t>Complete R script for microbiome analysis using 16S rRNA Seq data</a:t>
            </a:r>
          </a:p>
          <a:p>
            <a:endParaRPr lang="en-US" sz="2400" dirty="0">
              <a:latin typeface="Univers" panose="020B0503020202020204" pitchFamily="34" charset="0"/>
            </a:endParaRPr>
          </a:p>
          <a:p>
            <a:pPr>
              <a:lnSpc>
                <a:spcPct val="200000"/>
              </a:lnSpc>
            </a:pPr>
            <a:r>
              <a:rPr lang="en-US" sz="2400" b="1" dirty="0">
                <a:latin typeface="Univers" panose="020B0503020202020204" pitchFamily="34" charset="0"/>
              </a:rPr>
              <a:t>Next Steps: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Univers" panose="020B0503020202020204" pitchFamily="34" charset="0"/>
              </a:rPr>
              <a:t>Analyze published data using R script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Univers" panose="020B0503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Univers" panose="020B0503020202020204" pitchFamily="34" charset="0"/>
              </a:rPr>
              <a:t>Learn more about predictive modeling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Univers" panose="020B0503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Univers" panose="020B0503020202020204" pitchFamily="34" charset="0"/>
              </a:rPr>
              <a:t>Data pre-processing: QIIME2, DADA2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8F09CAC-A8E9-6766-510C-9BD12D0FD501}"/>
              </a:ext>
            </a:extLst>
          </p:cNvPr>
          <p:cNvSpPr/>
          <p:nvPr/>
        </p:nvSpPr>
        <p:spPr>
          <a:xfrm>
            <a:off x="458821" y="3753132"/>
            <a:ext cx="8215952" cy="25926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1402371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3621</TotalTime>
  <Words>368</Words>
  <Application>Microsoft Office PowerPoint</Application>
  <PresentationFormat>Widescreen</PresentationFormat>
  <Paragraphs>79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Aptos</vt:lpstr>
      <vt:lpstr>Aptos Display</vt:lpstr>
      <vt:lpstr>Arial</vt:lpstr>
      <vt:lpstr>Univers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Adedayo, Keji</dc:creator>
  <cp:lastModifiedBy>Adedayo, Keji</cp:lastModifiedBy>
  <cp:revision>3</cp:revision>
  <dcterms:created xsi:type="dcterms:W3CDTF">2025-05-01T17:39:11Z</dcterms:created>
  <dcterms:modified xsi:type="dcterms:W3CDTF">2025-05-05T21:47:27Z</dcterms:modified>
</cp:coreProperties>
</file>